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sldIdLst>
    <p:sldId id="256" r:id="rId5"/>
    <p:sldId id="269" r:id="rId6"/>
    <p:sldId id="257" r:id="rId7"/>
    <p:sldId id="275" r:id="rId8"/>
    <p:sldId id="270" r:id="rId9"/>
    <p:sldId id="272" r:id="rId10"/>
    <p:sldId id="273" r:id="rId11"/>
    <p:sldId id="268" r:id="rId12"/>
    <p:sldId id="259" r:id="rId13"/>
    <p:sldId id="260" r:id="rId14"/>
    <p:sldId id="261" r:id="rId15"/>
    <p:sldId id="258" r:id="rId16"/>
    <p:sldId id="262" r:id="rId17"/>
    <p:sldId id="263" r:id="rId18"/>
    <p:sldId id="264" r:id="rId19"/>
    <p:sldId id="265" r:id="rId20"/>
    <p:sldId id="266" r:id="rId21"/>
    <p:sldId id="267" r:id="rId22"/>
    <p:sldId id="280" r:id="rId23"/>
    <p:sldId id="276" r:id="rId24"/>
    <p:sldId id="278" r:id="rId25"/>
    <p:sldId id="277" r:id="rId26"/>
    <p:sldId id="279" r:id="rId27"/>
    <p:sldId id="274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E23AFCF-1BA1-02EC-2E90-8CE8D31D218C}" v="38" dt="2024-12-18T20:09:32.347"/>
    <p1510:client id="{A379EA76-127B-8150-14D7-2C2AA353A20B}" v="1568" dt="2024-12-16T20:43:45.90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6" d="100"/>
          <a:sy n="106" d="100"/>
        </p:scale>
        <p:origin x="75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viewProps" Target="viewProps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enkatraman, Shresht" userId="S::svenkatr@iu.edu::a9f777e5-bff9-41df-863b-f512e1c81a05" providerId="AD" clId="Web-{5E23AFCF-1BA1-02EC-2E90-8CE8D31D218C}"/>
    <pc:docChg chg="addSld delSld modSld sldOrd">
      <pc:chgData name="Venkatraman, Shresht" userId="S::svenkatr@iu.edu::a9f777e5-bff9-41df-863b-f512e1c81a05" providerId="AD" clId="Web-{5E23AFCF-1BA1-02EC-2E90-8CE8D31D218C}" dt="2024-12-18T20:09:32.347" v="27" actId="20577"/>
      <pc:docMkLst>
        <pc:docMk/>
      </pc:docMkLst>
      <pc:sldChg chg="addSp delSp modSp">
        <pc:chgData name="Venkatraman, Shresht" userId="S::svenkatr@iu.edu::a9f777e5-bff9-41df-863b-f512e1c81a05" providerId="AD" clId="Web-{5E23AFCF-1BA1-02EC-2E90-8CE8D31D218C}" dt="2024-12-18T19:51:30.266" v="7" actId="14100"/>
        <pc:sldMkLst>
          <pc:docMk/>
          <pc:sldMk cId="1224944568" sldId="276"/>
        </pc:sldMkLst>
        <pc:spChg chg="mod">
          <ac:chgData name="Venkatraman, Shresht" userId="S::svenkatr@iu.edu::a9f777e5-bff9-41df-863b-f512e1c81a05" providerId="AD" clId="Web-{5E23AFCF-1BA1-02EC-2E90-8CE8D31D218C}" dt="2024-12-18T19:49:35.809" v="2" actId="20577"/>
          <ac:spMkLst>
            <pc:docMk/>
            <pc:sldMk cId="1224944568" sldId="276"/>
            <ac:spMk id="5" creationId="{2D6F641B-33D8-37FA-7FF2-5ED68BECDFCF}"/>
          </ac:spMkLst>
        </pc:spChg>
        <pc:picChg chg="add mod">
          <ac:chgData name="Venkatraman, Shresht" userId="S::svenkatr@iu.edu::a9f777e5-bff9-41df-863b-f512e1c81a05" providerId="AD" clId="Web-{5E23AFCF-1BA1-02EC-2E90-8CE8D31D218C}" dt="2024-12-18T19:51:30.266" v="7" actId="14100"/>
          <ac:picMkLst>
            <pc:docMk/>
            <pc:sldMk cId="1224944568" sldId="276"/>
            <ac:picMk id="3" creationId="{8FA354B6-DBCC-716E-2142-C8DD1A81C91A}"/>
          </ac:picMkLst>
        </pc:picChg>
        <pc:picChg chg="del">
          <ac:chgData name="Venkatraman, Shresht" userId="S::svenkatr@iu.edu::a9f777e5-bff9-41df-863b-f512e1c81a05" providerId="AD" clId="Web-{5E23AFCF-1BA1-02EC-2E90-8CE8D31D218C}" dt="2024-12-18T19:51:21.203" v="5"/>
          <ac:picMkLst>
            <pc:docMk/>
            <pc:sldMk cId="1224944568" sldId="276"/>
            <ac:picMk id="4" creationId="{A1980908-8DB9-2916-7E1E-580C0C23B0F1}"/>
          </ac:picMkLst>
        </pc:picChg>
      </pc:sldChg>
      <pc:sldChg chg="ord">
        <pc:chgData name="Venkatraman, Shresht" userId="S::svenkatr@iu.edu::a9f777e5-bff9-41df-863b-f512e1c81a05" providerId="AD" clId="Web-{5E23AFCF-1BA1-02EC-2E90-8CE8D31D218C}" dt="2024-12-18T19:50:02.888" v="3"/>
        <pc:sldMkLst>
          <pc:docMk/>
          <pc:sldMk cId="3445904630" sldId="278"/>
        </pc:sldMkLst>
      </pc:sldChg>
      <pc:sldChg chg="modSp">
        <pc:chgData name="Venkatraman, Shresht" userId="S::svenkatr@iu.edu::a9f777e5-bff9-41df-863b-f512e1c81a05" providerId="AD" clId="Web-{5E23AFCF-1BA1-02EC-2E90-8CE8D31D218C}" dt="2024-12-18T20:09:32.347" v="27" actId="20577"/>
        <pc:sldMkLst>
          <pc:docMk/>
          <pc:sldMk cId="1878021320" sldId="279"/>
        </pc:sldMkLst>
        <pc:spChg chg="mod">
          <ac:chgData name="Venkatraman, Shresht" userId="S::svenkatr@iu.edu::a9f777e5-bff9-41df-863b-f512e1c81a05" providerId="AD" clId="Web-{5E23AFCF-1BA1-02EC-2E90-8CE8D31D218C}" dt="2024-12-18T20:09:32.347" v="27" actId="20577"/>
          <ac:spMkLst>
            <pc:docMk/>
            <pc:sldMk cId="1878021320" sldId="279"/>
            <ac:spMk id="3" creationId="{E33E649E-97B1-5A4B-E8D6-24E6B4C5C3FA}"/>
          </ac:spMkLst>
        </pc:spChg>
      </pc:sldChg>
      <pc:sldChg chg="new del">
        <pc:chgData name="Venkatraman, Shresht" userId="S::svenkatr@iu.edu::a9f777e5-bff9-41df-863b-f512e1c81a05" providerId="AD" clId="Web-{5E23AFCF-1BA1-02EC-2E90-8CE8D31D218C}" dt="2024-12-18T20:06:14.825" v="15"/>
        <pc:sldMkLst>
          <pc:docMk/>
          <pc:sldMk cId="3349584050" sldId="281"/>
        </pc:sldMkLst>
      </pc:sldChg>
    </pc:docChg>
  </pc:docChgLst>
  <pc:docChgLst>
    <pc:chgData name="Bontrager, Ryan" userId="928ebb81-32fe-435b-a14c-8e04852d19eb" providerId="ADAL" clId="{EF3F195B-3069-4A0C-87A3-67370A9AD9FC}"/>
    <pc:docChg chg="addSld modSld sldOrd">
      <pc:chgData name="Bontrager, Ryan" userId="928ebb81-32fe-435b-a14c-8e04852d19eb" providerId="ADAL" clId="{EF3F195B-3069-4A0C-87A3-67370A9AD9FC}" dt="2024-12-16T23:15:21.673" v="2"/>
      <pc:docMkLst>
        <pc:docMk/>
      </pc:docMkLst>
      <pc:sldChg chg="add ord">
        <pc:chgData name="Bontrager, Ryan" userId="928ebb81-32fe-435b-a14c-8e04852d19eb" providerId="ADAL" clId="{EF3F195B-3069-4A0C-87A3-67370A9AD9FC}" dt="2024-12-16T23:15:21.673" v="2"/>
        <pc:sldMkLst>
          <pc:docMk/>
          <pc:sldMk cId="1800887629" sldId="280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12/18/2024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doi.org/10.1007/s11356-023-28065-z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77D6B2E-37A3-429E-A37C-F30ED6487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1723" y="-1"/>
            <a:ext cx="12225953" cy="6868071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41959" y="-3"/>
            <a:ext cx="11772269" cy="6868074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83000"/>
                </a:schemeClr>
              </a:gs>
              <a:gs pos="100000">
                <a:schemeClr val="accent1"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5200" y="0"/>
            <a:ext cx="3623374" cy="686807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064D5D5-227B-4F66-9AEA-46F570E79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5875" y="-3"/>
            <a:ext cx="12233581" cy="6868076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73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46B67A4-D328-4747-A82B-65E84FA463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484334" y="-861824"/>
            <a:ext cx="6861931" cy="8597859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27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993193">
            <a:off x="1186972" y="1089049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6000"/>
                </a:schemeClr>
              </a:gs>
              <a:gs pos="85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62567" y="818984"/>
            <a:ext cx="6714699" cy="3178689"/>
          </a:xfrm>
        </p:spPr>
        <p:txBody>
          <a:bodyPr>
            <a:normAutofit/>
          </a:bodyPr>
          <a:lstStyle/>
          <a:p>
            <a:pPr algn="l"/>
            <a:r>
              <a:rPr lang="en-US" sz="4800" b="1">
                <a:solidFill>
                  <a:srgbClr val="FFFFFF"/>
                </a:solidFill>
                <a:latin typeface="Aptos"/>
              </a:rPr>
              <a:t>Use of NHANES Data to Link Pesticide Exposures to Bone Mineral Density </a:t>
            </a:r>
            <a:endParaRPr lang="en-US" sz="4800">
              <a:solidFill>
                <a:srgbClr val="FFFFFF"/>
              </a:solidFill>
              <a:latin typeface="Apto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4490110"/>
            <a:ext cx="12217710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85397" y="4960961"/>
            <a:ext cx="7055893" cy="1078054"/>
          </a:xfrm>
        </p:spPr>
        <p:txBody>
          <a:bodyPr vert="horz" lIns="91440" tIns="45720" rIns="91440" bIns="45720" rtlCol="0">
            <a:normAutofit/>
          </a:bodyPr>
          <a:lstStyle/>
          <a:p>
            <a:pPr algn="l"/>
            <a:r>
              <a:rPr lang="en-US">
                <a:solidFill>
                  <a:srgbClr val="FFFFFF"/>
                </a:solidFill>
              </a:rPr>
              <a:t>Ryan Bontrager, Kyle McCrocklin, Shresht Venkatraman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5E88D4-3822-6A34-1ED3-7CEAFCC72C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111754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100">
                <a:solidFill>
                  <a:srgbClr val="FFFFFF"/>
                </a:solidFill>
              </a:rPr>
              <a:t>Scatter plots of raw predictors vs response (2)</a:t>
            </a:r>
          </a:p>
        </p:txBody>
      </p:sp>
      <p:pic>
        <p:nvPicPr>
          <p:cNvPr id="3" name="Picture 2" descr="A graph with black dots and a blue line&#10;&#10;Description automatically generated">
            <a:extLst>
              <a:ext uri="{FF2B5EF4-FFF2-40B4-BE49-F238E27FC236}">
                <a16:creationId xmlns:a16="http://schemas.microsoft.com/office/drawing/2014/main" id="{79DEF970-AFC1-7F47-DD58-1322CD064D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96" y="1762606"/>
            <a:ext cx="3914400" cy="2386061"/>
          </a:xfrm>
          <a:prstGeom prst="rect">
            <a:avLst/>
          </a:prstGeom>
        </p:spPr>
      </p:pic>
      <p:pic>
        <p:nvPicPr>
          <p:cNvPr id="6" name="Picture 5" descr="A graph with black dots and blue line&#10;&#10;Description automatically generated">
            <a:extLst>
              <a:ext uri="{FF2B5EF4-FFF2-40B4-BE49-F238E27FC236}">
                <a16:creationId xmlns:a16="http://schemas.microsoft.com/office/drawing/2014/main" id="{9C55269C-2F3C-C869-91F2-403D44AF09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8877" y="1739514"/>
            <a:ext cx="3982005" cy="2409154"/>
          </a:xfrm>
          <a:prstGeom prst="rect">
            <a:avLst/>
          </a:prstGeom>
        </p:spPr>
      </p:pic>
      <p:pic>
        <p:nvPicPr>
          <p:cNvPr id="13" name="Picture 12" descr="A graph with a line and dots&#10;&#10;Description automatically generated">
            <a:extLst>
              <a:ext uri="{FF2B5EF4-FFF2-40B4-BE49-F238E27FC236}">
                <a16:creationId xmlns:a16="http://schemas.microsoft.com/office/drawing/2014/main" id="{07912200-FA03-7C85-6445-5441035788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9912" y="1770302"/>
            <a:ext cx="3823268" cy="2347576"/>
          </a:xfrm>
          <a:prstGeom prst="rect">
            <a:avLst/>
          </a:prstGeom>
        </p:spPr>
      </p:pic>
      <p:pic>
        <p:nvPicPr>
          <p:cNvPr id="15" name="Picture 14" descr="A graph with black dots and blue line&#10;&#10;Description automatically generated">
            <a:extLst>
              <a:ext uri="{FF2B5EF4-FFF2-40B4-BE49-F238E27FC236}">
                <a16:creationId xmlns:a16="http://schemas.microsoft.com/office/drawing/2014/main" id="{103E247C-2C34-B5D6-2B29-A2B6CF9AEE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95" y="4256424"/>
            <a:ext cx="3966316" cy="2409152"/>
          </a:xfrm>
          <a:prstGeom prst="rect">
            <a:avLst/>
          </a:prstGeom>
        </p:spPr>
      </p:pic>
      <p:pic>
        <p:nvPicPr>
          <p:cNvPr id="17" name="Picture 16" descr="A graph of a line&#10;&#10;Description automatically generated">
            <a:extLst>
              <a:ext uri="{FF2B5EF4-FFF2-40B4-BE49-F238E27FC236}">
                <a16:creationId xmlns:a16="http://schemas.microsoft.com/office/drawing/2014/main" id="{BAC7219B-23AF-E57C-4AE7-C7386D53DC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37176" y="4256424"/>
            <a:ext cx="3994618" cy="2432243"/>
          </a:xfrm>
          <a:prstGeom prst="rect">
            <a:avLst/>
          </a:prstGeom>
        </p:spPr>
      </p:pic>
      <p:pic>
        <p:nvPicPr>
          <p:cNvPr id="19" name="Picture 18" descr="A graph with a line and a blue line&#10;&#10;Description automatically generated">
            <a:extLst>
              <a:ext uri="{FF2B5EF4-FFF2-40B4-BE49-F238E27FC236}">
                <a16:creationId xmlns:a16="http://schemas.microsoft.com/office/drawing/2014/main" id="{9BB91D4A-DC34-1743-69A6-BD4DE97D88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35068" y="4294907"/>
            <a:ext cx="3872955" cy="2409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9608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5E88D4-3822-6A34-1ED3-7CEAFCC72C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111754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100">
                <a:solidFill>
                  <a:srgbClr val="FFFFFF"/>
                </a:solidFill>
              </a:rPr>
              <a:t>Scatter plots of raw predictors vs response (3)</a:t>
            </a:r>
          </a:p>
        </p:txBody>
      </p:sp>
      <p:pic>
        <p:nvPicPr>
          <p:cNvPr id="4" name="Picture 3" descr="A graph with black dots and a blue line&#10;&#10;Description automatically generated">
            <a:extLst>
              <a:ext uri="{FF2B5EF4-FFF2-40B4-BE49-F238E27FC236}">
                <a16:creationId xmlns:a16="http://schemas.microsoft.com/office/drawing/2014/main" id="{CA08F0F9-6321-98BF-C82F-B35871C115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66" y="1670145"/>
            <a:ext cx="3876772" cy="2363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7014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5E88D4-3822-6A34-1ED3-7CEAFCC72C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100">
                <a:solidFill>
                  <a:srgbClr val="FFFFFF"/>
                </a:solidFill>
              </a:rPr>
              <a:t>Log transformation of 5 pesticide variables</a:t>
            </a:r>
          </a:p>
        </p:txBody>
      </p:sp>
      <p:pic>
        <p:nvPicPr>
          <p:cNvPr id="4" name="Picture 3" descr="A graph of a graph of a graph of a graph of a graph of a graph of a graph of a graph of a graph of a graph of a graph of a graph of a graph of&#10;&#10;Description automatically generated">
            <a:extLst>
              <a:ext uri="{FF2B5EF4-FFF2-40B4-BE49-F238E27FC236}">
                <a16:creationId xmlns:a16="http://schemas.microsoft.com/office/drawing/2014/main" id="{B8B219FB-D17F-CD9C-ED46-CE5118FB36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4233" y="1578705"/>
            <a:ext cx="8063632" cy="2647684"/>
          </a:xfrm>
          <a:prstGeom prst="rect">
            <a:avLst/>
          </a:prstGeom>
        </p:spPr>
      </p:pic>
      <p:pic>
        <p:nvPicPr>
          <p:cNvPr id="5" name="Picture 4" descr="A graph of a graph of a graph of a graph of a graph of a graph of a graph of a graph of a graph of a graph of a graph of a graph of a graph of&#10;&#10;Description automatically generated">
            <a:extLst>
              <a:ext uri="{FF2B5EF4-FFF2-40B4-BE49-F238E27FC236}">
                <a16:creationId xmlns:a16="http://schemas.microsoft.com/office/drawing/2014/main" id="{C3A1272B-A3F8-765B-C7DF-EC875862CF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0256" y="4264231"/>
            <a:ext cx="8086723" cy="256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212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5E88D4-3822-6A34-1ED3-7CEAFCC72C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100">
                <a:solidFill>
                  <a:srgbClr val="FFFFFF"/>
                </a:solidFill>
              </a:rPr>
              <a:t>Correlation heatmap of variables</a:t>
            </a:r>
          </a:p>
        </p:txBody>
      </p:sp>
      <p:pic>
        <p:nvPicPr>
          <p:cNvPr id="3" name="Picture 2" descr="A chart with red and blue squares&#10;&#10;Description automatically generated">
            <a:extLst>
              <a:ext uri="{FF2B5EF4-FFF2-40B4-BE49-F238E27FC236}">
                <a16:creationId xmlns:a16="http://schemas.microsoft.com/office/drawing/2014/main" id="{D7C3DD8C-7D8C-CC94-7DAB-3290E5AA86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4597" y="1608666"/>
            <a:ext cx="8451896" cy="5249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3476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5E88D4-3822-6A34-1ED3-7CEAFCC72C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10678087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100">
                <a:solidFill>
                  <a:srgbClr val="FFFFFF"/>
                </a:solidFill>
              </a:rPr>
              <a:t>Final model determined by forward-backward stepwise selection</a:t>
            </a:r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C72EBE-1051-866F-59C2-A1C57929A6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9875" y="1885134"/>
            <a:ext cx="8190411" cy="417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3266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5E88D4-3822-6A34-1ED3-7CEAFCC72C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10678087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100">
                <a:solidFill>
                  <a:srgbClr val="FFFFFF"/>
                </a:solidFill>
              </a:rPr>
              <a:t>Significance of selected variables</a:t>
            </a:r>
          </a:p>
        </p:txBody>
      </p:sp>
      <p:pic>
        <p:nvPicPr>
          <p:cNvPr id="4" name="Picture 3" descr="A graph of a number of numbers&#10;&#10;Description automatically generated">
            <a:extLst>
              <a:ext uri="{FF2B5EF4-FFF2-40B4-BE49-F238E27FC236}">
                <a16:creationId xmlns:a16="http://schemas.microsoft.com/office/drawing/2014/main" id="{0B755734-1993-AEEF-C642-1A57E828F4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9586" y="1587500"/>
            <a:ext cx="8443147" cy="527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609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5E88D4-3822-6A34-1ED3-7CEAFCC72C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10678087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100">
                <a:solidFill>
                  <a:srgbClr val="FFFFFF"/>
                </a:solidFill>
              </a:rPr>
              <a:t>Model Diagnostics (1)</a:t>
            </a:r>
            <a:endParaRPr lang="en-US"/>
          </a:p>
        </p:txBody>
      </p:sp>
      <p:pic>
        <p:nvPicPr>
          <p:cNvPr id="4" name="Picture 3" descr="A graph of black dots&#10;&#10;Description automatically generated">
            <a:extLst>
              <a:ext uri="{FF2B5EF4-FFF2-40B4-BE49-F238E27FC236}">
                <a16:creationId xmlns:a16="http://schemas.microsoft.com/office/drawing/2014/main" id="{CB5FE398-D05D-0976-FD08-703D883005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061" y="1579943"/>
            <a:ext cx="10329334" cy="5260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4570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5E88D4-3822-6A34-1ED3-7CEAFCC72C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10678087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100">
                <a:solidFill>
                  <a:srgbClr val="FFFFFF"/>
                </a:solidFill>
              </a:rPr>
              <a:t>Model Diagnostics (2)</a:t>
            </a:r>
            <a:endParaRPr lang="en-US"/>
          </a:p>
        </p:txBody>
      </p:sp>
      <p:pic>
        <p:nvPicPr>
          <p:cNvPr id="3" name="Picture 2" descr="A graph with a line drawn on it&#10;&#10;Description automatically generated">
            <a:extLst>
              <a:ext uri="{FF2B5EF4-FFF2-40B4-BE49-F238E27FC236}">
                <a16:creationId xmlns:a16="http://schemas.microsoft.com/office/drawing/2014/main" id="{E5BCFCE5-6B6A-18A6-0E3A-5542633872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898" y="1581919"/>
            <a:ext cx="10426507" cy="5279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733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5E88D4-3822-6A34-1ED3-7CEAFCC72C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10678087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100">
                <a:solidFill>
                  <a:srgbClr val="FFFFFF"/>
                </a:solidFill>
              </a:rPr>
              <a:t>Model Diagnostics (3)</a:t>
            </a:r>
            <a:endParaRPr lang="en-US"/>
          </a:p>
        </p:txBody>
      </p:sp>
      <p:pic>
        <p:nvPicPr>
          <p:cNvPr id="4" name="Picture 3" descr="A graph of a number of black dots&#10;&#10;Description automatically generated">
            <a:extLst>
              <a:ext uri="{FF2B5EF4-FFF2-40B4-BE49-F238E27FC236}">
                <a16:creationId xmlns:a16="http://schemas.microsoft.com/office/drawing/2014/main" id="{9F521FC3-EF41-94A5-D117-B57D8F39CA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848" y="1575847"/>
            <a:ext cx="10283152" cy="5284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2886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624D5BD-CA18-D6A6-EB2E-1CEDF3D484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E173BC6-BEFE-A717-968D-975E08A967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E97C1AF-326F-6461-39A1-27C3645D12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68A3AD6-258F-80D3-8CD9-985F20F29C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EC99589-A2BA-4FDB-036D-891AB73748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71AA105-DD9F-301F-F34C-5B36849C51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568D87-760F-BC08-FCAC-D90EE788AC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10678087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100">
                <a:solidFill>
                  <a:srgbClr val="FFFFFF"/>
                </a:solidFill>
              </a:rPr>
              <a:t>Final model determined by forward-backward stepwise selection</a:t>
            </a:r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86443E-B96F-CA62-8626-0255D4D8E6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9875" y="1885134"/>
            <a:ext cx="8190411" cy="417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8876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8A3213A-1762-A3B4-BA38-AC96B75F88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172FFB87-F741-44E2-E474-C16241881D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7FE2B72-6AE9-F5D7-9010-2208D8784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A549F7F-ED94-C49C-1B16-6AD5E7A62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1ED7679-C58E-F9E0-690C-5B05E33373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7000E77-C655-A002-6D55-793442E93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939F64-C9E8-B359-9441-77F63F72ED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Our Research Question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CDB54EDF-32A1-C399-66C7-337F655030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2296160"/>
            <a:ext cx="9724031" cy="3705395"/>
          </a:xfrm>
        </p:spPr>
        <p:txBody>
          <a:bodyPr anchor="t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>
                <a:effectLst/>
                <a:latin typeface="Aptos" panose="020B00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Is there a significant association between pesticide urine-biomarkers and averaged Spine-Femur Bone Mineral Density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>
                <a:effectLst/>
                <a:latin typeface="Aptos" panose="020B0004020202020204" pitchFamily="34" charset="0"/>
                <a:ea typeface="DengXian Light" panose="02010600030101010101" pitchFamily="2" charset="-122"/>
                <a:cs typeface="Segoe UI" panose="020B0502040204020203" pitchFamily="34" charset="0"/>
              </a:rPr>
              <a:t>Understanding the environmental factors that may influence bone mineral density to help with preventing other related diseases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21582398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5E88D4-3822-6A34-1ED3-7CEAFCC72C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10678087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100">
                <a:solidFill>
                  <a:srgbClr val="FFFFFF"/>
                </a:solidFill>
              </a:rPr>
              <a:t>Statistical Inference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D6F641B-33D8-37FA-7FF2-5ED68BECDFCF}"/>
              </a:ext>
            </a:extLst>
          </p:cNvPr>
          <p:cNvSpPr txBox="1"/>
          <p:nvPr/>
        </p:nvSpPr>
        <p:spPr>
          <a:xfrm>
            <a:off x="923109" y="4075611"/>
            <a:ext cx="11011988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GB" dirty="0">
                <a:ea typeface="+mn-lt"/>
                <a:cs typeface="+mn-lt"/>
              </a:rPr>
              <a:t>Model found only </a:t>
            </a:r>
            <a:r>
              <a:rPr lang="en-GB" u="sng" dirty="0">
                <a:ea typeface="+mn-lt"/>
                <a:cs typeface="+mn-lt"/>
              </a:rPr>
              <a:t>1 pesticide </a:t>
            </a:r>
            <a:r>
              <a:rPr lang="en-GB" dirty="0">
                <a:ea typeface="+mn-lt"/>
                <a:cs typeface="+mn-lt"/>
              </a:rPr>
              <a:t>with statistically significant associations with Average BMD: 245-trichlorophenol.  </a:t>
            </a:r>
          </a:p>
          <a:p>
            <a:endParaRPr lang="en-GB" dirty="0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GB" dirty="0">
                <a:ea typeface="+mn-lt"/>
                <a:cs typeface="+mn-lt"/>
              </a:rPr>
              <a:t>Accounting for the log transformation, a 1% increase in exposure to 245-trichlorophenol in the participant’s urine sample, is associated with a </a:t>
            </a:r>
            <a:r>
              <a:rPr lang="en-US" dirty="0">
                <a:ea typeface="+mn-lt"/>
                <a:cs typeface="+mn-lt"/>
              </a:rPr>
              <a:t>decrease in Average Bone Mineral Density</a:t>
            </a:r>
            <a:r>
              <a:rPr lang="en-GB" dirty="0">
                <a:ea typeface="+mn-lt"/>
                <a:cs typeface="+mn-lt"/>
              </a:rPr>
              <a:t> of 0.000148 </a:t>
            </a:r>
            <a:r>
              <a:rPr lang="en-US" dirty="0">
                <a:ea typeface="+mn-lt"/>
                <a:cs typeface="+mn-lt"/>
              </a:rPr>
              <a:t>units.</a:t>
            </a:r>
            <a:endParaRPr lang="en-GB" dirty="0">
              <a:ea typeface="+mn-lt"/>
              <a:cs typeface="+mn-lt"/>
            </a:endParaRPr>
          </a:p>
          <a:p>
            <a:pPr marL="285750" indent="-285750">
              <a:buFont typeface="Arial,Sans-Serif"/>
              <a:buChar char="•"/>
            </a:pPr>
            <a:endParaRPr lang="en-GB" dirty="0"/>
          </a:p>
        </p:txBody>
      </p:sp>
      <p:pic>
        <p:nvPicPr>
          <p:cNvPr id="3" name="Picture 2" descr="A screenshot of a graph&#10;&#10;Description automatically generated">
            <a:extLst>
              <a:ext uri="{FF2B5EF4-FFF2-40B4-BE49-F238E27FC236}">
                <a16:creationId xmlns:a16="http://schemas.microsoft.com/office/drawing/2014/main" id="{8FA354B6-DBCC-716E-2142-C8DD1A81C9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547" y="1917284"/>
            <a:ext cx="10452339" cy="1504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9445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5E88D4-3822-6A34-1ED3-7CEAFCC72C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10678087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100" dirty="0">
                <a:solidFill>
                  <a:srgbClr val="FFFFFF"/>
                </a:solidFill>
              </a:rPr>
              <a:t>Statistical Inference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3E649E-97B1-5A4B-E8D6-24E6B4C5C3FA}"/>
              </a:ext>
            </a:extLst>
          </p:cNvPr>
          <p:cNvSpPr txBox="1"/>
          <p:nvPr/>
        </p:nvSpPr>
        <p:spPr>
          <a:xfrm>
            <a:off x="378823" y="2124892"/>
            <a:ext cx="11717382" cy="386259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endParaRPr lang="en-US" sz="1100" dirty="0"/>
          </a:p>
          <a:p>
            <a:pPr marL="285750" indent="-285750">
              <a:buFont typeface="Arial"/>
              <a:buChar char="•"/>
            </a:pPr>
            <a:r>
              <a:rPr lang="en-US" dirty="0"/>
              <a:t>Another interaction term that is significant at 0.1 confidence level was between GENDER2 and </a:t>
            </a:r>
            <a:r>
              <a:rPr lang="en-GB" dirty="0"/>
              <a:t>245-trichlorophenol</a:t>
            </a:r>
            <a:r>
              <a:rPr lang="en-US" dirty="0"/>
              <a:t>. 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This term would imply that for a female participant, a 1% increase in exposure to </a:t>
            </a:r>
            <a:r>
              <a:rPr lang="en-GB" dirty="0"/>
              <a:t>245-trichlorophenol </a:t>
            </a:r>
            <a:r>
              <a:rPr lang="en-US" dirty="0"/>
              <a:t>is actually associated with an increase in Average BMD by 0.00013 units, offsetting the negative association that this pesticide has with males. </a:t>
            </a: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 dirty="0"/>
              <a:t>However, since our 95% confidence interval for this interaction terms contains 0, we refrain from drawing any confident conclusions about the effects of this pesticide. 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pPr marL="285750" indent="-285750">
              <a:buFont typeface="Arial"/>
              <a:buChar char="•"/>
            </a:pPr>
            <a:endParaRPr lang="en-US"/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endParaRPr lang="en-US"/>
          </a:p>
          <a:p>
            <a:pPr marL="285750" indent="-285750">
              <a:buFont typeface="Arial"/>
              <a:buChar char="•"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F0B507-E794-6C32-0532-3B4D40545B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193" y="4438599"/>
            <a:ext cx="11133909" cy="960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9046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5E88D4-3822-6A34-1ED3-7CEAFCC72C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10678087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100">
                <a:solidFill>
                  <a:srgbClr val="FFFFFF"/>
                </a:solidFill>
              </a:rPr>
              <a:t>Statistical Inference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3E649E-97B1-5A4B-E8D6-24E6B4C5C3FA}"/>
              </a:ext>
            </a:extLst>
          </p:cNvPr>
          <p:cNvSpPr txBox="1"/>
          <p:nvPr/>
        </p:nvSpPr>
        <p:spPr>
          <a:xfrm>
            <a:off x="378823" y="2124892"/>
            <a:ext cx="11717382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GB" dirty="0">
                <a:ea typeface="+mn-lt"/>
                <a:cs typeface="+mn-lt"/>
              </a:rPr>
              <a:t>The coefficient value of 24-dichlorophenol (URXDCB) did not represent a statistically significant association with Average BMD on its own.</a:t>
            </a:r>
          </a:p>
          <a:p>
            <a:endParaRPr lang="en-GB" dirty="0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GB" dirty="0">
                <a:ea typeface="+mn-lt"/>
                <a:cs typeface="+mn-lt"/>
              </a:rPr>
              <a:t>Interaction term with  Age of the participant (RIDAGEYR) </a:t>
            </a:r>
            <a:r>
              <a:rPr lang="en-GB" u="sng" dirty="0">
                <a:ea typeface="+mn-lt"/>
                <a:cs typeface="+mn-lt"/>
              </a:rPr>
              <a:t>is statistically significant</a:t>
            </a:r>
            <a:r>
              <a:rPr lang="en-GB" dirty="0">
                <a:ea typeface="+mn-lt"/>
                <a:cs typeface="+mn-lt"/>
              </a:rPr>
              <a:t> at the 0.05 level. This implies that this pesticide does not have a constant effect on average BMD but rather, it varies depending on the age of the participant</a:t>
            </a:r>
            <a:endParaRPr lang="en-GB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endParaRPr lang="en-US"/>
          </a:p>
          <a:p>
            <a:pPr marL="285750" indent="-285750">
              <a:buFont typeface="Arial"/>
              <a:buChar char="•"/>
            </a:pPr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DC3C52-E435-E89E-12F4-3A35A0FB96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869" y="4432763"/>
            <a:ext cx="11138262" cy="946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9092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5E88D4-3822-6A34-1ED3-7CEAFCC72C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10678087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100" dirty="0">
                <a:solidFill>
                  <a:srgbClr val="FFFFFF"/>
                </a:solidFill>
              </a:rPr>
              <a:t>Contextual Findings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3E649E-97B1-5A4B-E8D6-24E6B4C5C3FA}"/>
              </a:ext>
            </a:extLst>
          </p:cNvPr>
          <p:cNvSpPr txBox="1"/>
          <p:nvPr/>
        </p:nvSpPr>
        <p:spPr>
          <a:xfrm>
            <a:off x="378823" y="2124892"/>
            <a:ext cx="11717382" cy="403187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Calibri"/>
              <a:buChar char="-"/>
            </a:pPr>
            <a:r>
              <a:rPr lang="en-US" dirty="0"/>
              <a:t>Adjusted R2 on this final model was 0.258, suggesting that </a:t>
            </a:r>
            <a:r>
              <a:rPr lang="en-US" dirty="0">
                <a:ea typeface="+mn-lt"/>
                <a:cs typeface="+mn-lt"/>
              </a:rPr>
              <a:t>roughly 25% of the variance in the Average Bone Mineral Density of our dataset is explained by this final model.</a:t>
            </a:r>
            <a:r>
              <a:rPr lang="en-US" dirty="0">
                <a:latin typeface="Aptos"/>
                <a:cs typeface="Arial"/>
              </a:rPr>
              <a:t> </a:t>
            </a:r>
            <a:r>
              <a:rPr lang="en-US" dirty="0"/>
              <a:t> </a:t>
            </a:r>
            <a:endParaRPr lang="en-US"/>
          </a:p>
          <a:p>
            <a:pPr marL="285750" indent="-285750">
              <a:buFont typeface="Calibri"/>
              <a:buChar char="-"/>
            </a:pPr>
            <a:endParaRPr lang="en-US" dirty="0"/>
          </a:p>
          <a:p>
            <a:pPr marL="285750" indent="-285750">
              <a:buFont typeface="Calibri"/>
              <a:buChar char="-"/>
            </a:pPr>
            <a:r>
              <a:rPr lang="en-US" dirty="0"/>
              <a:t>However, our findings related to </a:t>
            </a:r>
            <a:r>
              <a:rPr lang="en-GB" dirty="0"/>
              <a:t>245-trichlorophenol are in line with relevant literature like the study by Di. et. al.  which studies the joint effects of Phenol Pesticides on BMD using the same NHANES dataset.</a:t>
            </a:r>
          </a:p>
          <a:p>
            <a:pPr marL="285750" indent="-285750">
              <a:buFont typeface="Calibri"/>
              <a:buChar char="-"/>
            </a:pPr>
            <a:endParaRPr lang="en-GB" dirty="0"/>
          </a:p>
          <a:p>
            <a:pPr algn="ctr"/>
            <a:r>
              <a:rPr lang="en-US" dirty="0">
                <a:ea typeface="+mn-lt"/>
                <a:cs typeface="+mn-lt"/>
                <a:hlinkClick r:id="rId2"/>
              </a:rPr>
              <a:t>https://doi.org/10.1007/s11356-023-28065-z</a:t>
            </a:r>
            <a:r>
              <a:rPr lang="en-US" dirty="0">
                <a:ea typeface="+mn-lt"/>
                <a:cs typeface="+mn-lt"/>
              </a:rPr>
              <a:t> </a:t>
            </a:r>
            <a:r>
              <a:rPr lang="en-GB" dirty="0">
                <a:ea typeface="+mn-lt"/>
                <a:cs typeface="+mn-lt"/>
              </a:rPr>
              <a:t> </a:t>
            </a:r>
            <a:endParaRPr lang="en-GB" dirty="0"/>
          </a:p>
          <a:p>
            <a:pPr algn="ctr"/>
            <a:r>
              <a:rPr lang="en-GB" dirty="0">
                <a:ea typeface="+mn-lt"/>
                <a:cs typeface="+mn-lt"/>
              </a:rPr>
              <a:t>https://pubmed.ncbi.nlm.nih.gov/36932377/</a:t>
            </a:r>
          </a:p>
          <a:p>
            <a:endParaRPr lang="en-GB" dirty="0"/>
          </a:p>
          <a:p>
            <a:pPr marL="285750" indent="-285750">
              <a:buFont typeface="Calibri"/>
              <a:buChar char="-"/>
            </a:pPr>
            <a:r>
              <a:rPr lang="en-GB" dirty="0"/>
              <a:t>Our initial findings were more in line with literature as we found a significant association between 2,4 and 2,5 Dichlorophenol and Average BMD. However, multicollinearity issues prevented us from retaining these pesticides in our final model. </a:t>
            </a:r>
          </a:p>
          <a:p>
            <a:pPr marL="285750" indent="-285750">
              <a:buFont typeface="Calibri"/>
              <a:buChar char="-"/>
            </a:pPr>
            <a:endParaRPr lang="en-GB" sz="1100" dirty="0"/>
          </a:p>
          <a:p>
            <a:endParaRPr lang="en-GB" sz="1100" dirty="0"/>
          </a:p>
          <a:p>
            <a:pPr marL="285750" indent="-285750">
              <a:buFont typeface="Calibri"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80213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C46432F-4FCE-7723-4993-7B2F6D6325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5C1C6497-8A80-F3F5-3162-E3847FE598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3A94F1F-564F-B0E3-5C28-81E082D515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7712511-1141-E10F-3DC0-FCBEAE53D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84EF358-ACB1-8319-E5D3-9EEC8BC673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6497C5A-343D-354B-98EA-6AF11DFCD0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3F13A9-8E05-141C-901A-96F56D377A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Suggestions and Improvements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0DF13A38-1F09-7591-2FCB-39786EF0CB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2296160"/>
            <a:ext cx="9724031" cy="3480797"/>
          </a:xfrm>
        </p:spPr>
        <p:txBody>
          <a:bodyPr anchor="t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Picked data from other years</a:t>
            </a:r>
          </a:p>
          <a:p>
            <a:pPr marL="742950" lvl="1" indent="-285750"/>
            <a:r>
              <a:rPr lang="en-US" sz="1800"/>
              <a:t>Found data merge issue and limited the number of predictor variables we could look at</a:t>
            </a:r>
          </a:p>
          <a:p>
            <a:pPr marL="0" indent="0">
              <a:buNone/>
            </a:pPr>
            <a:endParaRPr lang="en-US" sz="20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NHANES data limitations</a:t>
            </a:r>
          </a:p>
          <a:p>
            <a:pPr marL="742950" lvl="1" indent="-285750"/>
            <a:r>
              <a:rPr lang="en-US" sz="1800"/>
              <a:t>Doesn’t provide </a:t>
            </a:r>
            <a:r>
              <a:rPr lang="en-GB" sz="1800">
                <a:effectLst/>
                <a:ea typeface="DengXian Light" panose="02010600030101010101" pitchFamily="2" charset="-122"/>
                <a:cs typeface="Segoe UI" panose="020B0502040204020203" pitchFamily="34" charset="0"/>
              </a:rPr>
              <a:t>temporal sequence of exposure and outcome</a:t>
            </a:r>
          </a:p>
          <a:p>
            <a:pPr marL="742950" lvl="1" indent="-285750"/>
            <a:r>
              <a:rPr lang="en-GB" sz="1800">
                <a:ea typeface="DengXian Light" panose="02010600030101010101" pitchFamily="2" charset="-122"/>
                <a:cs typeface="Segoe UI" panose="020B0502040204020203" pitchFamily="34" charset="0"/>
              </a:rPr>
              <a:t>Is limited to a single timepoint survey</a:t>
            </a:r>
          </a:p>
          <a:p>
            <a:pPr marL="457200" lvl="1" indent="0">
              <a:buNone/>
            </a:pPr>
            <a:endParaRPr lang="en-GB" sz="1800">
              <a:latin typeface="Aptos" panose="020B0004020202020204" pitchFamily="34" charset="0"/>
              <a:ea typeface="DengXian Light" panose="02010600030101010101" pitchFamily="2" charset="-122"/>
              <a:cs typeface="Segoe UI" panose="020B0502040204020203" pitchFamily="34" charset="0"/>
            </a:endParaRPr>
          </a:p>
          <a:p>
            <a:pPr marL="285750" indent="-285750"/>
            <a:r>
              <a:rPr lang="en-GB" sz="2200">
                <a:latin typeface="Aptos" panose="020B0004020202020204" pitchFamily="34" charset="0"/>
                <a:ea typeface="DengXian Light" panose="02010600030101010101" pitchFamily="2" charset="-122"/>
                <a:cs typeface="Segoe UI" panose="020B0502040204020203" pitchFamily="34" charset="0"/>
              </a:rPr>
              <a:t>Other types of analysis</a:t>
            </a:r>
            <a:endParaRPr lang="en-GB" sz="1800">
              <a:latin typeface="Aptos" panose="020B0004020202020204" pitchFamily="34" charset="0"/>
              <a:ea typeface="DengXian Light" panose="02010600030101010101" pitchFamily="2" charset="-122"/>
              <a:cs typeface="Segoe UI" panose="020B0502040204020203" pitchFamily="34" charset="0"/>
            </a:endParaRPr>
          </a:p>
          <a:p>
            <a:pPr marL="742950" lvl="1" indent="-285750"/>
            <a:r>
              <a:rPr lang="en-GB" sz="1800">
                <a:latin typeface="Aptos" panose="020B0004020202020204" pitchFamily="34" charset="0"/>
                <a:ea typeface="DengXian Light" panose="02010600030101010101" pitchFamily="2" charset="-122"/>
                <a:cs typeface="Segoe UI" panose="020B0502040204020203" pitchFamily="34" charset="0"/>
              </a:rPr>
              <a:t>Ridge regression</a:t>
            </a:r>
          </a:p>
          <a:p>
            <a:pPr marL="742950" lvl="1" indent="-285750"/>
            <a:endParaRPr lang="en-GB" sz="1800">
              <a:latin typeface="Aptos" panose="020B0004020202020204" pitchFamily="34" charset="0"/>
              <a:ea typeface="DengXian Light" panose="02010600030101010101" pitchFamily="2" charset="-122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31519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5E88D4-3822-6A34-1ED3-7CEAFCC72C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Bone Mineral Density (BMD)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0793635-BC5A-7D7B-49F8-FF56D2CD55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2296160"/>
            <a:ext cx="9724031" cy="3705395"/>
          </a:xfrm>
        </p:spPr>
        <p:txBody>
          <a:bodyPr anchor="t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Indicator of skeletal health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Low BMD is associated with other medical condition and risks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/>
              <a:t>Osteoporosis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/>
              <a:t>Increased fracture rates</a:t>
            </a:r>
          </a:p>
        </p:txBody>
      </p:sp>
    </p:spTree>
    <p:extLst>
      <p:ext uri="{BB962C8B-B14F-4D97-AF65-F5344CB8AC3E}">
        <p14:creationId xmlns:p14="http://schemas.microsoft.com/office/powerpoint/2010/main" val="28938840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A145FE7-8550-1D77-BBD0-F57798980F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13FEDA77-0D34-7E90-5398-67EF438222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02CFC18-02BC-0521-A781-6AD2D00DF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A10BBD-CF83-9402-2D5F-D4B573F732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6DE4CD9-4EE3-1C3C-C33E-8CD486BE9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795C322-4813-B66C-6A82-C39A027737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087BC0-F270-6680-1E03-308398A430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NHANES Data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F095BBC5-71C1-B6CD-F433-5F3DBAC9F9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2296160"/>
            <a:ext cx="9724031" cy="3705395"/>
          </a:xfrm>
        </p:spPr>
        <p:txBody>
          <a:bodyPr anchor="t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>
                <a:effectLst/>
                <a:latin typeface="Aptos" panose="020B0004020202020204" pitchFamily="34" charset="0"/>
                <a:ea typeface="DengXian Light" panose="02010600030101010101" pitchFamily="2" charset="-122"/>
                <a:cs typeface="Segoe UI" panose="020B0502040204020203" pitchFamily="34" charset="0"/>
              </a:rPr>
              <a:t>BMD and pesticide exposure collected during the 2005–2006 and 2007–2008 survey cycles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>
                <a:latin typeface="Aptos" panose="020B0004020202020204" pitchFamily="34" charset="0"/>
                <a:ea typeface="DengXian Light" panose="02010600030101010101" pitchFamily="2" charset="-122"/>
                <a:cs typeface="Segoe UI" panose="020B0502040204020203" pitchFamily="34" charset="0"/>
              </a:rPr>
              <a:t>Limit to adults aged 20+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>
                <a:latin typeface="Aptos" panose="020B0004020202020204" pitchFamily="34" charset="0"/>
                <a:ea typeface="DengXian Light" panose="02010600030101010101" pitchFamily="2" charset="-122"/>
                <a:cs typeface="Segoe UI" panose="020B0502040204020203" pitchFamily="34" charset="0"/>
              </a:rPr>
              <a:t>Final record count of 1927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26672131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991ABAC-3C33-4EB0-E24E-03A08BA934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3B64A4EA-E8DE-FB8A-805B-0246157E63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77D63AE-B7E9-842B-6D18-2804F937D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DF58DEC-C723-7E63-8B8E-6684E33C05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DCEFED6-58A2-F76A-5892-7E7335202A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D9F12AE-39CC-6232-3D77-B9A90ADEEA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285D83-ED67-1FAE-4BE1-4767AC5F8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Key Predictor variables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5BE1D46-80F8-7CCD-F768-0E221B74EB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9556" y="2212016"/>
            <a:ext cx="4815556" cy="1938415"/>
          </a:xfrm>
        </p:spPr>
        <p:txBody>
          <a:bodyPr anchor="t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Biomarker variables</a:t>
            </a:r>
          </a:p>
          <a:p>
            <a:pPr marL="742950" lvl="1" indent="-285750"/>
            <a:r>
              <a:rPr lang="en-US" sz="1600"/>
              <a:t>2,5-dichlorophenol (µg/L)</a:t>
            </a:r>
          </a:p>
          <a:p>
            <a:pPr marL="742950" lvl="1" indent="-285750"/>
            <a:r>
              <a:rPr lang="en-US" sz="1600"/>
              <a:t>2,4-dichlorophenol (µg/L)</a:t>
            </a:r>
          </a:p>
          <a:p>
            <a:pPr marL="742950" lvl="1" indent="-285750"/>
            <a:r>
              <a:rPr lang="en-GB" sz="1600">
                <a:effectLst/>
                <a:ea typeface="DengXian Light" panose="02010600030101010101" pitchFamily="2" charset="-122"/>
                <a:cs typeface="Segoe UI" panose="020B0502040204020203" pitchFamily="34" charset="0"/>
              </a:rPr>
              <a:t>2,4,5-trichlorophenol (µg/L)</a:t>
            </a:r>
          </a:p>
          <a:p>
            <a:pPr marL="742950" lvl="1" indent="-285750"/>
            <a:r>
              <a:rPr lang="en-US" sz="1600">
                <a:effectLst/>
                <a:ea typeface="DengXian Light" panose="02010600030101010101" pitchFamily="2" charset="-122"/>
                <a:cs typeface="Segoe UI" panose="020B0502040204020203" pitchFamily="34" charset="0"/>
              </a:rPr>
              <a:t>2,4,6-trichlorophenol (µg/L)</a:t>
            </a:r>
          </a:p>
          <a:p>
            <a:pPr marL="742950" lvl="1" indent="-285750"/>
            <a:r>
              <a:rPr lang="en-US" sz="1600"/>
              <a:t>O-</a:t>
            </a:r>
            <a:r>
              <a:rPr lang="en-US" sz="1600" err="1"/>
              <a:t>phenylphenol</a:t>
            </a:r>
            <a:r>
              <a:rPr lang="en-US" sz="1600"/>
              <a:t> (µg/L) </a:t>
            </a:r>
            <a:endParaRPr lang="en-US" sz="2000"/>
          </a:p>
        </p:txBody>
      </p:sp>
      <p:sp>
        <p:nvSpPr>
          <p:cNvPr id="3" name="Content Placeholder 10">
            <a:extLst>
              <a:ext uri="{FF2B5EF4-FFF2-40B4-BE49-F238E27FC236}">
                <a16:creationId xmlns:a16="http://schemas.microsoft.com/office/drawing/2014/main" id="{3C6064AD-B714-8D1B-E919-4E710249C0EB}"/>
              </a:ext>
            </a:extLst>
          </p:cNvPr>
          <p:cNvSpPr txBox="1">
            <a:spLocks/>
          </p:cNvSpPr>
          <p:nvPr/>
        </p:nvSpPr>
        <p:spPr>
          <a:xfrm>
            <a:off x="1524000" y="2213306"/>
            <a:ext cx="4815556" cy="159743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en-US" sz="2000"/>
              <a:t>Demographic variables</a:t>
            </a:r>
          </a:p>
          <a:p>
            <a:pPr marL="742950" lvl="1" indent="-285750"/>
            <a:r>
              <a:rPr lang="en-US" sz="1600"/>
              <a:t>Gender</a:t>
            </a:r>
          </a:p>
          <a:p>
            <a:pPr marL="742950" lvl="1" indent="-285750"/>
            <a:r>
              <a:rPr lang="en-US" sz="1600"/>
              <a:t>Age</a:t>
            </a:r>
          </a:p>
          <a:p>
            <a:pPr marL="742950" lvl="1" indent="-285750"/>
            <a:r>
              <a:rPr lang="en-US" sz="1600"/>
              <a:t>Ethnicity</a:t>
            </a:r>
          </a:p>
          <a:p>
            <a:pPr marL="742950" lvl="1" indent="-285750"/>
            <a:r>
              <a:rPr lang="en-US" sz="1600"/>
              <a:t>Family poverty income ratio</a:t>
            </a:r>
          </a:p>
        </p:txBody>
      </p:sp>
      <p:sp>
        <p:nvSpPr>
          <p:cNvPr id="4" name="Content Placeholder 10">
            <a:extLst>
              <a:ext uri="{FF2B5EF4-FFF2-40B4-BE49-F238E27FC236}">
                <a16:creationId xmlns:a16="http://schemas.microsoft.com/office/drawing/2014/main" id="{E94BFB07-BD19-C619-0376-A6A20E1AC80D}"/>
              </a:ext>
            </a:extLst>
          </p:cNvPr>
          <p:cNvSpPr txBox="1">
            <a:spLocks/>
          </p:cNvSpPr>
          <p:nvPr/>
        </p:nvSpPr>
        <p:spPr>
          <a:xfrm>
            <a:off x="1524000" y="4386975"/>
            <a:ext cx="4815556" cy="102029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en-US" sz="2000"/>
              <a:t>Environmental factor variables</a:t>
            </a:r>
          </a:p>
          <a:p>
            <a:pPr marL="742950" lvl="1" indent="-285750"/>
            <a:r>
              <a:rPr lang="en-US" sz="1600"/>
              <a:t>Use of insect control products in home</a:t>
            </a:r>
          </a:p>
          <a:p>
            <a:pPr marL="742950" lvl="1" indent="-285750"/>
            <a:r>
              <a:rPr lang="en-US" sz="1600"/>
              <a:t>Use of weed-killing products</a:t>
            </a:r>
          </a:p>
        </p:txBody>
      </p:sp>
      <p:sp>
        <p:nvSpPr>
          <p:cNvPr id="5" name="Content Placeholder 10">
            <a:extLst>
              <a:ext uri="{FF2B5EF4-FFF2-40B4-BE49-F238E27FC236}">
                <a16:creationId xmlns:a16="http://schemas.microsoft.com/office/drawing/2014/main" id="{19B924E4-EDFF-D574-23E1-97EB9A2AD781}"/>
              </a:ext>
            </a:extLst>
          </p:cNvPr>
          <p:cNvSpPr txBox="1">
            <a:spLocks/>
          </p:cNvSpPr>
          <p:nvPr/>
        </p:nvSpPr>
        <p:spPr>
          <a:xfrm>
            <a:off x="6339556" y="4386975"/>
            <a:ext cx="4815556" cy="102029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en-US" sz="2000"/>
              <a:t>Laboratory Variables</a:t>
            </a:r>
          </a:p>
          <a:p>
            <a:pPr marL="742950" lvl="1" indent="-285750"/>
            <a:r>
              <a:rPr lang="en-US" sz="1600"/>
              <a:t>urinary creatinine levels (mg/dL) </a:t>
            </a:r>
          </a:p>
          <a:p>
            <a:pPr marL="742950" lvl="1" indent="-285750"/>
            <a:r>
              <a:rPr lang="en-US" sz="1600"/>
              <a:t>red blood cell count (million cells/µL)</a:t>
            </a:r>
          </a:p>
        </p:txBody>
      </p:sp>
    </p:spTree>
    <p:extLst>
      <p:ext uri="{BB962C8B-B14F-4D97-AF65-F5344CB8AC3E}">
        <p14:creationId xmlns:p14="http://schemas.microsoft.com/office/powerpoint/2010/main" val="533573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16DC64A-392F-6856-D11A-4FEE42FE49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DCCEDC4F-3587-7949-0D3B-24536587F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D69AE35-CBB1-1620-BE99-11B4B1D293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FFDD6E7-12EA-3D96-AE87-3697DF39BF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F93B7C6-C389-41EF-F8A6-2BA80771A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3135DF5-4915-3DD8-9DB2-B19706BE75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E3555A-B773-BEFE-EA9D-B6C26CF010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Raw Biomarker Data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10">
                <a:extLst>
                  <a:ext uri="{FF2B5EF4-FFF2-40B4-BE49-F238E27FC236}">
                    <a16:creationId xmlns:a16="http://schemas.microsoft.com/office/drawing/2014/main" id="{D63C0B4B-7BE5-75FA-400F-5275AB42738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371599" y="2296160"/>
                <a:ext cx="9724031" cy="3705395"/>
              </a:xfrm>
            </p:spPr>
            <p:txBody>
              <a:bodyPr anchor="t">
                <a:norm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/>
                  <a:t>Many pesticide urine biomarker results were recorded as lower limit of detection (LLOD)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/>
                  <a:t>LLOD records were transformed to be divided by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rad>
                  </m:oMath>
                </a14:m>
                <a:endParaRPr lang="en-US" sz="2000"/>
              </a:p>
            </p:txBody>
          </p:sp>
        </mc:Choice>
        <mc:Fallback xmlns="">
          <p:sp>
            <p:nvSpPr>
              <p:cNvPr id="11" name="Content Placeholder 10">
                <a:extLst>
                  <a:ext uri="{FF2B5EF4-FFF2-40B4-BE49-F238E27FC236}">
                    <a16:creationId xmlns:a16="http://schemas.microsoft.com/office/drawing/2014/main" id="{D63C0B4B-7BE5-75FA-400F-5275AB42738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71599" y="2296160"/>
                <a:ext cx="9724031" cy="3705395"/>
              </a:xfrm>
              <a:blipFill>
                <a:blip r:embed="rId2"/>
                <a:stretch>
                  <a:fillRect l="-564" t="-18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4D228A2C-F1EB-3B22-DED7-2C3400B18C5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5523" t="34870" r="53276" b="44168"/>
          <a:stretch/>
        </p:blipFill>
        <p:spPr>
          <a:xfrm>
            <a:off x="3926873" y="3414045"/>
            <a:ext cx="4188426" cy="14696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C9D3412-35EC-DA23-01F6-080070B4859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5525" t="34798" r="53289" b="41786"/>
          <a:stretch/>
        </p:blipFill>
        <p:spPr>
          <a:xfrm>
            <a:off x="3926874" y="4892959"/>
            <a:ext cx="4188426" cy="1643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8249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98C9C0A-99D0-982C-18F4-8B550F5BAF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33C413FD-ED4F-F7AE-71CD-C180EB379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A711ECD-59F9-EA39-8CE3-6B925576CC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14F22B5-B09F-E86B-4E48-8FB5863898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A5650E1-A75F-978A-5904-1D858F39CC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78195A5-F048-F16A-089C-5DBCE1D941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B1D19A-30A3-87B5-09B0-618884380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Response Variable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171ABF75-2163-BFFA-1348-0C8A4C58DC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2296160"/>
            <a:ext cx="9724031" cy="3705395"/>
          </a:xfrm>
        </p:spPr>
        <p:txBody>
          <a:bodyPr anchor="t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Average BMD (g/cm</a:t>
            </a:r>
            <a:r>
              <a:rPr lang="en-US" sz="2000" baseline="30000"/>
              <a:t>2</a:t>
            </a:r>
            <a:r>
              <a:rPr lang="en-US" sz="2000"/>
              <a:t>)</a:t>
            </a:r>
          </a:p>
          <a:p>
            <a:pPr marL="742950" lvl="1" indent="-285750"/>
            <a:r>
              <a:rPr lang="en-US" sz="1600"/>
              <a:t>Total Femur BMD (g/cm</a:t>
            </a:r>
            <a:r>
              <a:rPr lang="en-US" sz="1600" baseline="30000"/>
              <a:t>2</a:t>
            </a:r>
            <a:r>
              <a:rPr lang="en-US" sz="1600"/>
              <a:t>)</a:t>
            </a:r>
          </a:p>
          <a:p>
            <a:pPr marL="742950" lvl="1" indent="-285750"/>
            <a:r>
              <a:rPr lang="en-US" sz="1600"/>
              <a:t>Total Spine BMD (g/cm</a:t>
            </a:r>
            <a:r>
              <a:rPr lang="en-US" sz="1600" baseline="30000"/>
              <a:t>2</a:t>
            </a:r>
            <a:r>
              <a:rPr lang="en-US" sz="160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4529422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3FB7901-0ABC-FBB3-9F48-C35AD3E1A0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AD9ADA9-820B-EFF5-6045-831532F402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853F47-06F6-E833-D971-7B4969591B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8AB6E59-AF3A-4661-C614-AEFCB8CF0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67C5145-C22A-FA9C-96B7-7A9796DA6E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501EE32-54FE-F53D-C21B-82EFD8BBCF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6E01DB-08E5-4A8A-3D72-47A6ACA39E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11175400" cy="898581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3100">
                <a:solidFill>
                  <a:srgbClr val="FFFFFF"/>
                </a:solidFill>
              </a:rPr>
              <a:t>Average spine and femur BMD to create average BMD response variable</a:t>
            </a:r>
          </a:p>
        </p:txBody>
      </p:sp>
      <p:pic>
        <p:nvPicPr>
          <p:cNvPr id="3" name="Picture 2" descr="A graph of a graph&#10;&#10;Description automatically generated">
            <a:extLst>
              <a:ext uri="{FF2B5EF4-FFF2-40B4-BE49-F238E27FC236}">
                <a16:creationId xmlns:a16="http://schemas.microsoft.com/office/drawing/2014/main" id="{32E81A8C-B2C4-6C92-7142-ED7BC210AD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265" y="2232121"/>
            <a:ext cx="5644561" cy="3425152"/>
          </a:xfrm>
          <a:prstGeom prst="rect">
            <a:avLst/>
          </a:prstGeom>
        </p:spPr>
      </p:pic>
      <p:pic>
        <p:nvPicPr>
          <p:cNvPr id="6" name="Picture 5" descr="A graph of a graph&#10;&#10;Description automatically generated">
            <a:extLst>
              <a:ext uri="{FF2B5EF4-FFF2-40B4-BE49-F238E27FC236}">
                <a16:creationId xmlns:a16="http://schemas.microsoft.com/office/drawing/2014/main" id="{F72E8D7C-4602-E2D4-335B-86417B8A4C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4338" y="2232121"/>
            <a:ext cx="5776173" cy="3432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1724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5E88D4-3822-6A34-1ED3-7CEAFCC72C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111754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100">
                <a:solidFill>
                  <a:srgbClr val="FFFFFF"/>
                </a:solidFill>
              </a:rPr>
              <a:t>Scatter plots of raw predictors vs response (1)</a:t>
            </a:r>
          </a:p>
        </p:txBody>
      </p:sp>
      <p:pic>
        <p:nvPicPr>
          <p:cNvPr id="4" name="Picture 3" descr="A graph of a graph&#10;&#10;Description automatically generated">
            <a:extLst>
              <a:ext uri="{FF2B5EF4-FFF2-40B4-BE49-F238E27FC236}">
                <a16:creationId xmlns:a16="http://schemas.microsoft.com/office/drawing/2014/main" id="{90A5C43D-8499-0D38-C1D9-417D4E4C81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15" y="1762606"/>
            <a:ext cx="3898766" cy="2393758"/>
          </a:xfrm>
          <a:prstGeom prst="rect">
            <a:avLst/>
          </a:prstGeom>
        </p:spPr>
      </p:pic>
      <p:pic>
        <p:nvPicPr>
          <p:cNvPr id="5" name="Picture 4" descr="A graph showing a line of black dots&#10;&#10;Description automatically generated">
            <a:extLst>
              <a:ext uri="{FF2B5EF4-FFF2-40B4-BE49-F238E27FC236}">
                <a16:creationId xmlns:a16="http://schemas.microsoft.com/office/drawing/2014/main" id="{CE31C330-219C-7E25-6AAC-D26C042734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1809" y="1762606"/>
            <a:ext cx="3886806" cy="2393758"/>
          </a:xfrm>
          <a:prstGeom prst="rect">
            <a:avLst/>
          </a:prstGeom>
        </p:spPr>
      </p:pic>
      <p:pic>
        <p:nvPicPr>
          <p:cNvPr id="7" name="Picture 6" descr="A graph with black lines&#10;&#10;Description automatically generated">
            <a:extLst>
              <a:ext uri="{FF2B5EF4-FFF2-40B4-BE49-F238E27FC236}">
                <a16:creationId xmlns:a16="http://schemas.microsoft.com/office/drawing/2014/main" id="{7DB56879-FDF9-E1CC-5B93-DCB477326E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1703" y="1754908"/>
            <a:ext cx="3919565" cy="2401456"/>
          </a:xfrm>
          <a:prstGeom prst="rect">
            <a:avLst/>
          </a:prstGeom>
        </p:spPr>
      </p:pic>
      <p:pic>
        <p:nvPicPr>
          <p:cNvPr id="8" name="Picture 7" descr="A graph with black dots&#10;&#10;Description automatically generated">
            <a:extLst>
              <a:ext uri="{FF2B5EF4-FFF2-40B4-BE49-F238E27FC236}">
                <a16:creationId xmlns:a16="http://schemas.microsoft.com/office/drawing/2014/main" id="{25B4A8B3-8555-49BD-4916-19F9A59EC1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515" y="4325696"/>
            <a:ext cx="3948244" cy="2401456"/>
          </a:xfrm>
          <a:prstGeom prst="rect">
            <a:avLst/>
          </a:prstGeom>
        </p:spPr>
      </p:pic>
      <p:pic>
        <p:nvPicPr>
          <p:cNvPr id="9" name="Picture 8" descr="A graph of a line graph&#10;&#10;Description automatically generated">
            <a:extLst>
              <a:ext uri="{FF2B5EF4-FFF2-40B4-BE49-F238E27FC236}">
                <a16:creationId xmlns:a16="http://schemas.microsoft.com/office/drawing/2014/main" id="{D5C0BCA8-2365-F8DE-195C-F4A37E5EF2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87888" y="4348786"/>
            <a:ext cx="3916162" cy="2393759"/>
          </a:xfrm>
          <a:prstGeom prst="rect">
            <a:avLst/>
          </a:prstGeom>
        </p:spPr>
      </p:pic>
      <p:pic>
        <p:nvPicPr>
          <p:cNvPr id="11" name="Picture 10" descr="A graph with a line&#10;&#10;Description automatically generated">
            <a:extLst>
              <a:ext uri="{FF2B5EF4-FFF2-40B4-BE49-F238E27FC236}">
                <a16:creationId xmlns:a16="http://schemas.microsoft.com/office/drawing/2014/main" id="{2244BEC0-4733-949A-738F-D36A0C3CCD1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83762" y="4364182"/>
            <a:ext cx="3806234" cy="2332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2116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98F4715512E0A4F920F922548F18C01" ma:contentTypeVersion="4" ma:contentTypeDescription="Create a new document." ma:contentTypeScope="" ma:versionID="a7d4139e0852166e8d4b58921e710d38">
  <xsd:schema xmlns:xsd="http://www.w3.org/2001/XMLSchema" xmlns:xs="http://www.w3.org/2001/XMLSchema" xmlns:p="http://schemas.microsoft.com/office/2006/metadata/properties" xmlns:ns2="205f7a71-30f7-40fa-af1e-65a85a3728e1" targetNamespace="http://schemas.microsoft.com/office/2006/metadata/properties" ma:root="true" ma:fieldsID="dd0fb56dfbf835528cf9566b18ee5fd7" ns2:_="">
    <xsd:import namespace="205f7a71-30f7-40fa-af1e-65a85a3728e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05f7a71-30f7-40fa-af1e-65a85a3728e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43B3A90-B3C0-4D9B-BB9B-0F4A289CFE25}">
  <ds:schemaRefs>
    <ds:schemaRef ds:uri="205f7a71-30f7-40fa-af1e-65a85a3728e1"/>
    <ds:schemaRef ds:uri="http://schemas.microsoft.com/office/2006/documentManagement/types"/>
    <ds:schemaRef ds:uri="http://purl.org/dc/terms/"/>
    <ds:schemaRef ds:uri="http://purl.org/dc/elements/1.1/"/>
    <ds:schemaRef ds:uri="http://purl.org/dc/dcmitype/"/>
    <ds:schemaRef ds:uri="http://schemas.microsoft.com/office/2006/metadata/properties"/>
    <ds:schemaRef ds:uri="http://schemas.openxmlformats.org/package/2006/metadata/core-properties"/>
    <ds:schemaRef ds:uri="http://www.w3.org/XML/1998/namespace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30E67524-2B89-46AE-95A3-3C9C60A80D3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B1E89E4-C604-4196-972D-C1C2C3C45205}">
  <ds:schemaRefs>
    <ds:schemaRef ds:uri="205f7a71-30f7-40fa-af1e-65a85a3728e1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694</Words>
  <Application>Microsoft Office PowerPoint</Application>
  <PresentationFormat>Widescreen</PresentationFormat>
  <Paragraphs>87</Paragraphs>
  <Slides>24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5" baseType="lpstr">
      <vt:lpstr>office theme</vt:lpstr>
      <vt:lpstr>Use of NHANES Data to Link Pesticide Exposures to Bone Mineral Density </vt:lpstr>
      <vt:lpstr>Our Research Question</vt:lpstr>
      <vt:lpstr>Bone Mineral Density (BMD)</vt:lpstr>
      <vt:lpstr>NHANES Data</vt:lpstr>
      <vt:lpstr>Key Predictor variables</vt:lpstr>
      <vt:lpstr>Raw Biomarker Data</vt:lpstr>
      <vt:lpstr>Response Variable</vt:lpstr>
      <vt:lpstr>Average spine and femur BMD to create average BMD response variable</vt:lpstr>
      <vt:lpstr>Scatter plots of raw predictors vs response (1)</vt:lpstr>
      <vt:lpstr>Scatter plots of raw predictors vs response (2)</vt:lpstr>
      <vt:lpstr>Scatter plots of raw predictors vs response (3)</vt:lpstr>
      <vt:lpstr>Log transformation of 5 pesticide variables</vt:lpstr>
      <vt:lpstr>Correlation heatmap of variables</vt:lpstr>
      <vt:lpstr>Final model determined by forward-backward stepwise selection</vt:lpstr>
      <vt:lpstr>Significance of selected variables</vt:lpstr>
      <vt:lpstr>Model Diagnostics (1)</vt:lpstr>
      <vt:lpstr>Model Diagnostics (2)</vt:lpstr>
      <vt:lpstr>Model Diagnostics (3)</vt:lpstr>
      <vt:lpstr>Final model determined by forward-backward stepwise selection</vt:lpstr>
      <vt:lpstr>Statistical Inference</vt:lpstr>
      <vt:lpstr>Statistical Inference</vt:lpstr>
      <vt:lpstr>Statistical Inference</vt:lpstr>
      <vt:lpstr>Contextual Findings</vt:lpstr>
      <vt:lpstr>Suggestions and Improvements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Bontrager, Ryan</cp:lastModifiedBy>
  <cp:revision>532</cp:revision>
  <dcterms:created xsi:type="dcterms:W3CDTF">2024-12-13T15:52:59Z</dcterms:created>
  <dcterms:modified xsi:type="dcterms:W3CDTF">2024-12-18T20:09:36Z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0x010100B98F4715512E0A4F920F922548F18C01</vt:lpwstr>
  </property>
</Properties>
</file>